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Абстрактный макет лепестков в пастельном месте">
            <a:extLst>
              <a:ext uri="{FF2B5EF4-FFF2-40B4-BE49-F238E27FC236}">
                <a16:creationId xmlns:a16="http://schemas.microsoft.com/office/drawing/2014/main" id="{33DF9C63-0FD4-B30C-30F4-33AE6F59A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22"/>
          <a:stretch/>
        </p:blipFill>
        <p:spPr>
          <a:xfrm>
            <a:off x="-502003" y="1524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9EE89-9D54-452E-B788-DEDAE85BB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1" y="851647"/>
            <a:ext cx="4329953" cy="5262281"/>
          </a:xfrm>
        </p:spPr>
        <p:txBody>
          <a:bodyPr anchor="b">
            <a:normAutofit fontScale="90000"/>
          </a:bodyPr>
          <a:lstStyle/>
          <a:p>
            <a:r>
              <a:rPr lang="hy-AM" dirty="0"/>
              <a:t>ԻՄ ՀԱՅԱՍՏԱՆԸ</a:t>
            </a:r>
            <a:br>
              <a:rPr lang="hy-AM" dirty="0"/>
            </a:br>
            <a:r>
              <a:rPr lang="hy-AM" dirty="0"/>
              <a:t>ՅԱՐՆ </a:t>
            </a:r>
            <a:br>
              <a:rPr lang="hy-AM" dirty="0"/>
            </a:br>
            <a:r>
              <a:rPr lang="hy-AM" dirty="0"/>
              <a:t>ԵՄ </a:t>
            </a:r>
            <a:br>
              <a:rPr lang="hy-AM" dirty="0"/>
            </a:br>
            <a:r>
              <a:rPr lang="hy-AM" dirty="0"/>
              <a:t>ՍԻՐՈՒՄ</a:t>
            </a:r>
            <a:br>
              <a:rPr lang="hy-AM" dirty="0"/>
            </a:br>
            <a:br>
              <a:rPr lang="hy-AM" dirty="0"/>
            </a:br>
            <a:br>
              <a:rPr lang="hy-AM" dirty="0"/>
            </a:br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7DFCF6-4B62-41AC-8433-274A2CAE5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1246909"/>
            <a:ext cx="7001164" cy="41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D8B816E8-C663-415D-82E7-ACCB913A5043}"/>
              </a:ext>
            </a:extLst>
          </p:cNvPr>
          <p:cNvSpPr/>
          <p:nvPr/>
        </p:nvSpPr>
        <p:spPr>
          <a:xfrm>
            <a:off x="1218046" y="480291"/>
            <a:ext cx="10236200" cy="1348509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Հայաստանի մասին հետաքրքի փաստ</a:t>
            </a:r>
            <a:endParaRPr lang="ru-RU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3A016E51-F3AF-4DB3-A8C3-145945501D02}"/>
              </a:ext>
            </a:extLst>
          </p:cNvPr>
          <p:cNvSpPr/>
          <p:nvPr/>
        </p:nvSpPr>
        <p:spPr>
          <a:xfrm>
            <a:off x="471055" y="1893456"/>
            <a:ext cx="7601527" cy="4285672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hy-AM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Ձեր կյանքում գոնե մեկ անգամ անհրաժեշտ է այցելել զարմանահրաշ երկիր Հայաստան: Այն գրավում է ինչպես տեսարժան վայրերի, այնպես էլ հանգստյան տոների սիրահարներին: Բնակչության գրեթե 97% -ը բնիկ հայեր են: Բացի այդ, նրանց մեծ մասը քրիստոնեություն է դավանում: Արարատ լեռը Հայաստանի խորհրդանիշն է: Հաջորդը, մենք առաջարկում ենք կարդալ ավելի եզակի և հետաքրքիր փաստեր Հայաստանի մասին:</a:t>
            </a:r>
          </a:p>
          <a:p>
            <a:br>
              <a:rPr lang="hy-AM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139006-601B-4E5C-B8F2-F85C39B3A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2" y="2281384"/>
            <a:ext cx="2830945" cy="2830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326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C17B5AEC-3E5D-4CCC-AD19-F78F5CCC2FCF}"/>
              </a:ext>
            </a:extLst>
          </p:cNvPr>
          <p:cNvSpPr/>
          <p:nvPr/>
        </p:nvSpPr>
        <p:spPr>
          <a:xfrm>
            <a:off x="783936" y="600364"/>
            <a:ext cx="10236200" cy="119149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Երևանի մասին հետաքրքիր փաստ</a:t>
            </a:r>
            <a:endParaRPr lang="ru-RU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id="{A6100F70-A363-432D-B8D7-6065B7B3F0F5}"/>
              </a:ext>
            </a:extLst>
          </p:cNvPr>
          <p:cNvSpPr/>
          <p:nvPr/>
        </p:nvSpPr>
        <p:spPr>
          <a:xfrm>
            <a:off x="369455" y="1911928"/>
            <a:ext cx="7897090" cy="442421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)Երևանը կառուցել է ուրարտական Արգիշտի Ա արքան և կոչել այն Էրեբունի: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2) Երևանն անվանում են վարդագույն քաղաք, քանի որ նրա կառուցման մեջ շատ է օգտագործվել հրաբխային տուֆը։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3) Երևանը հիմնադրվել է մ.թ.ա. 782 թվականին։ Այն 2802 տարեկան է։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4) 2014 թվականի դրությամբ Երևանն ունի 1.068.000 բնակիչ։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5) Երևանը կապվում է Նոյի անվան հետ, իբր Նոյն է այդպես կոչել առաջին ջրհեղեղից հետո երևացող ցամաքը: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6) Երևանը գտնվում է բարեխառն գոտու ցամաքային հատվածում, շրջապատված լեռներով ու լեռնաշղթաներով։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7) Երևանի կենտրոնով հոսում է Հրազդան գետը։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8) Երևանի բնակչությունը կազմում է մեկ միլիոնից ավելի մարդ, որոնց բացարձակ մեծամասնությունը էթնիկ հայեր են։</a:t>
            </a: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9) Երևանի տարածքը կազմում է 223 կմ</a:t>
            </a:r>
            <a:r>
              <a:rPr lang="hy-AM" sz="1200" baseline="30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hy-AM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fontAlgn="base"/>
            <a:r>
              <a:rPr lang="hy-AM" sz="1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10) Հայաստանի դրոշի գուներից ամեն մեկն ունի իր նշանակությունը։ Կարմիր գույնը խորհրդանշում է Հայկական բարձրավանդակը, հայ ժողովրդի մշտական պայքարը հարատևման, քրիստոնեական հավատքի, Հայաստանի անկախության և ազատության համար։ Կապույտ գույնը խորհրդանշում է հայ ժողովրդի ապրելու կամքը խաղաղ երկնքի ներքո։ Նարնջագույնը խորհրդանշում է հայ ժողովրդի արարչական տաղանդը և աշխատասիրությունը</a:t>
            </a:r>
          </a:p>
          <a:p>
            <a:pPr fontAlgn="base"/>
            <a:endParaRPr lang="hy-AM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fontAlgn="base"/>
            <a:endParaRPr lang="hy-AM" sz="1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2ED231-2A6C-4269-917D-7A0CD64C5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61" y="2400012"/>
            <a:ext cx="3459884" cy="36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1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9C576DA0-4CB5-4472-BD3B-27F05B4BAD4A}"/>
              </a:ext>
            </a:extLst>
          </p:cNvPr>
          <p:cNvSpPr/>
          <p:nvPr/>
        </p:nvSpPr>
        <p:spPr>
          <a:xfrm>
            <a:off x="1020726" y="515356"/>
            <a:ext cx="9652000" cy="1330036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1․ Գայանե եկեղեցու մասին հետաքրքիր փաստ </a:t>
            </a:r>
            <a:endParaRPr lang="ru-RU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id="{A331B9B9-623D-4A75-B2B8-945AF3A01CDA}"/>
              </a:ext>
            </a:extLst>
          </p:cNvPr>
          <p:cNvSpPr/>
          <p:nvPr/>
        </p:nvSpPr>
        <p:spPr>
          <a:xfrm>
            <a:off x="471053" y="1671783"/>
            <a:ext cx="7028874" cy="4670861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1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Երբ Գայանյանց կույսերը հասնում են Հայոց մայրաքաղաք Վաղարշապատ, բնակվում են նրա հյուսիս-արևելյան կողմում գտնվող այգիների հնձանում։ Երբ փախստական կույսերը հայտնաբերվում են, հայոց թագավորը արքունիքից սպասավորներ է ուղարկում կույսերի կացարանը՝ իր մոտ բերելու Հռիփսիմեին, սակայն կույսերը դիմադրում են։ Թագավորն, իմանալով վերջիններիս դիմադրության մասին, հրամայում է այս անգամ արդեն բռնությամբ իր մոտ բերել Հռիփսիմեին, ինչն էլ նրա սպասավորներն ի կատար են ածում՝ Հռիփսիմեին մինչև արքունիք քարշ տալով և նահատակում են նրան։ Նույն օրը և նույն տեղում դահիճները սրամահ են անում կույսերից ևս 32 հոգու, ովքեր եկել էին թաղելու սուրբ Հռիփսիմեի մարմինը։ Քրիստոնեության ընդունումից հետո կույսերի նահատակության վայրում կառուցվում է երեք մատուռ. առաջինը՝ Սուրբ Հռիփսիմեի գերեզմանի վրա, երկրորդը՝ Սուրբ Գայանեի, և երրորդը՝ հնձանում՝ այն կույսի գերեզմանի վրա, ով հիվանդության պատճառով չկարողանալով միանալ Հռիփսիմեի մարմինը թաղելու համար գնացած քույրերին, մնում է հնձանում և այնտեղ էլ նահատակվում։</a:t>
            </a:r>
          </a:p>
          <a:p>
            <a:pPr algn="ctr"/>
            <a:endParaRPr lang="hy-AM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195C19-CD1C-439A-9145-B504F4A23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27" y="2465098"/>
            <a:ext cx="4221020" cy="359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83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C9B57395-78E0-47BB-9A28-6A0267D86080}"/>
              </a:ext>
            </a:extLst>
          </p:cNvPr>
          <p:cNvSpPr/>
          <p:nvPr/>
        </p:nvSpPr>
        <p:spPr>
          <a:xfrm>
            <a:off x="528918" y="609600"/>
            <a:ext cx="10593050" cy="139849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y-AM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2Գայանե եկեղեցու մասին հետաքրքիր փաստ</a:t>
            </a:r>
            <a:endParaRPr lang="hy-AM" sz="4000" dirty="0"/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id="{2AB5D870-E429-4597-BECC-CF98969FAD9C}"/>
              </a:ext>
            </a:extLst>
          </p:cNvPr>
          <p:cNvSpPr/>
          <p:nvPr/>
        </p:nvSpPr>
        <p:spPr>
          <a:xfrm>
            <a:off x="528918" y="1819835"/>
            <a:ext cx="10799238" cy="4303059"/>
          </a:xfrm>
          <a:prstGeom prst="wave">
            <a:avLst>
              <a:gd name="adj1" fmla="val 12500"/>
              <a:gd name="adj2" fmla="val -3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y-AM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1688 թ․ կառուցվել է վանքի միաբանության շենքերը, պարիսպը, Ս. Գայանե եկեղեցուն արևմտյան կողմից կցվել է եռակամար գավիթ-սրահ, նրա հարավային և հյուսիսային ծայրերին պատարագամատույց սեղաններով Պողոս և Պետրոս առաքյալներին նվիրված մատուռներ են ավելացվել: Գավիթ-սրահը հետագայում ծառայել է որպես կաթողիկոսների տապանատուն:</a:t>
            </a:r>
          </a:p>
          <a:p>
            <a:r>
              <a:rPr lang="hy-AM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31764 թվականին Սիմեոն Ա Երևանցին Սուրբ Գայանե եկեղեցու տարածքում կառուցել է ստորգետնյա խոշոր սառցատուն՝ վանքի մթերքները պահելու համար: Գևորգ Դ Կոստանդնուպոլսեցու գահակալության տարիներին (1866–82) եկեղեցու վանահայր Վահան Բաստամյանցը նորոգել է վանքը, կառուցել արևմտյան կամարակապ դարպասը, վանահոր և միաբանների բնակելի շենքերը, դպրոց, որտեղ ինքը դասավանդել է, հիմնել է տպարան և հրատարակել «Դպրոց» ամսագիրը:</a:t>
            </a:r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15502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D9EA418F-F9FF-4915-8C79-A9ED71EF31E9}"/>
              </a:ext>
            </a:extLst>
          </p:cNvPr>
          <p:cNvSpPr/>
          <p:nvPr/>
        </p:nvSpPr>
        <p:spPr>
          <a:xfrm>
            <a:off x="848781" y="681317"/>
            <a:ext cx="10333074" cy="1264024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1․ Սևանա լճի մասին հետաքրքիր փաստ</a:t>
            </a:r>
          </a:p>
          <a:p>
            <a:pPr algn="ctr"/>
            <a:endParaRPr lang="ru-RU" dirty="0"/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id="{BA55F10B-4A88-4AB3-BA81-7AEBA6F51A5B}"/>
              </a:ext>
            </a:extLst>
          </p:cNvPr>
          <p:cNvSpPr/>
          <p:nvPr/>
        </p:nvSpPr>
        <p:spPr>
          <a:xfrm>
            <a:off x="848781" y="1792941"/>
            <a:ext cx="7183595" cy="4527177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Աշխարհի խոշոր բարձրադիր լճերից մեկը Հայոց աշխարհի կապտալուրթ գեղեցկուհին` Սևանն է, որ հնում կոչվել է նաև Գեղամա ծովակ` Գեղամա լեռների բարձրադիր գրկում գտնվելու համար: Սևանա լիճն ունի քաղցրահամ ջուր: Լիճն օրվա ընթացքում անընդհատ փոխում էր գույնը` շողալով թանկարժեք ադամանդի բազմագույն երանգներով: Ասում են` մի քանի կրոնավորներ Վանից գալիս են այստեղ և լճի մեջ տեսնելով գեղեցիկ կղզին և հոգեպարար լռությունը` բացականչում են. «Սա է Վան»: Այսինքն` մեզ համար լավ բնակվելու տեղ է: Այդպես են կղզին և լիճը ստացել Սևան անունը:։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57B1F9-73FC-4B67-A4A9-F42628DA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76" y="2286000"/>
            <a:ext cx="3801036" cy="3890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676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92EAD6BC-BEFB-4491-8C77-29CF9764708E}"/>
              </a:ext>
            </a:extLst>
          </p:cNvPr>
          <p:cNvSpPr/>
          <p:nvPr/>
        </p:nvSpPr>
        <p:spPr>
          <a:xfrm>
            <a:off x="560294" y="555291"/>
            <a:ext cx="11071411" cy="140745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2. </a:t>
            </a:r>
            <a:r>
              <a:rPr lang="hy-AM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Սևանա լճի մասին հետաքրքիր փաստ</a:t>
            </a:r>
            <a:endParaRPr lang="ru-RU" sz="4400" dirty="0"/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337212CB-0359-4995-9006-619292452675}"/>
              </a:ext>
            </a:extLst>
          </p:cNvPr>
          <p:cNvSpPr/>
          <p:nvPr/>
        </p:nvSpPr>
        <p:spPr>
          <a:xfrm>
            <a:off x="560293" y="1864660"/>
            <a:ext cx="10851777" cy="443805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Իսկ մեկ ուրիշ զրույց պատմում է, որ շատ հին ժամանակներում չքնաղ ու կապուտաչ մի գեղագանգուր ու քաջ հսկա էր ապրում: Նա առավոտյան վաղ արթնանում էր, վերցնում էր իր մեծ նիզակն ու մտնում լիճը: Նա քաջ լողորդ էր և օրվա մեծ մասն անց էր կացնում լճի ջրի մեջ: Այդ հսկան` Սևանը, հսկում էր ամենուր և անսպասելի հայտնվում էր այն ափերում, որտեղ թշնամի էր երևում: Եվ նրա անվրեպ նիզակն անմիջապես վնասազերծում էր թշնամուն, որը կա՛մ խեղդվում էր լճում, կա՛մ էլ մազապուրծ փախչում էր: Հենց այս հայկազուն հսկայի անունով էլ լիճը կոչվեց «Սևան»: 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1C997-091B-4C9C-98AE-9D9693EB5751}"/>
              </a:ext>
            </a:extLst>
          </p:cNvPr>
          <p:cNvSpPr txBox="1"/>
          <p:nvPr/>
        </p:nvSpPr>
        <p:spPr>
          <a:xfrm>
            <a:off x="663388" y="3429000"/>
            <a:ext cx="8068236" cy="157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9D4AD24C-B156-4D0C-8779-3D55DE8DE4BA}"/>
              </a:ext>
            </a:extLst>
          </p:cNvPr>
          <p:cNvSpPr/>
          <p:nvPr/>
        </p:nvSpPr>
        <p:spPr>
          <a:xfrm>
            <a:off x="632012" y="716655"/>
            <a:ext cx="10927976" cy="1210235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y-AM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Մասիս սարի մասին հետաքրքիր փաստ</a:t>
            </a:r>
            <a:endParaRPr lang="ru-RU" sz="4000" dirty="0"/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id="{4D474DE8-B49F-46AE-97E7-FBA42DB62356}"/>
              </a:ext>
            </a:extLst>
          </p:cNvPr>
          <p:cNvSpPr/>
          <p:nvPr/>
        </p:nvSpPr>
        <p:spPr>
          <a:xfrm>
            <a:off x="699247" y="1837765"/>
            <a:ext cx="6956612" cy="4464423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y-AM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hy-AM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Կարելի է ասել, որ սարն իր ծավալով ու չափերով, աշխարհի խոշոր հրաբուխներից մեկն է։ Այն իրենից ներկայացնում է մի խոշոր զանգված, որն ամբողջությամբ կազմված է, տարբեր ժամանակներում ժայթքած հրաբխային լավաներից: Պետք է ասել, որ հրաբուխների առաջացման ժամանակը (ժայթքման ժամանակը) կոպիտ ձևով կարելի է որոշել հենց իր՝ հրաբխի տեսքից ու չափերից, որքան խոշոր է հրաբուխը (զանգվածը), այնքան ավելի հին է նա (համեմատության համար ասենք, որ Հայաստանում կան մոտ 1-1.5 միլոն տարեկան) հրաբուխներ, որոնց խառնարաններում տեղավորված են մի քանի երիտասարդ (20-30 հազար տարեկան հրաբուխների խառնարաններ), այսինքն մեծ</a:t>
            </a:r>
            <a:br>
              <a:rPr lang="hy-AM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hy-AM" sz="1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Մասիսը՝ Սիսից շատ ավելի հին է: Երկրաբանները մեծ Մասիսի առաջացման տարիքը հաշվարկել են մոտ 3,5 միլիոն տարի, իսկ Սիսը առաջացել է ընդամենը 150 000 տարի առաջ: ։</a:t>
            </a:r>
          </a:p>
          <a:p>
            <a:pPr algn="ctr"/>
            <a:endParaRPr lang="hy-AM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1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68A2DD-B638-4F6B-A9BF-A1EEE0C02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44" y="2601157"/>
            <a:ext cx="4196178" cy="23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hitchatVTI">
  <a:themeElements>
    <a:clrScheme name="AnalogousFromRegularSeedLeftStep">
      <a:dk1>
        <a:srgbClr val="000000"/>
      </a:dk1>
      <a:lt1>
        <a:srgbClr val="FFFFFF"/>
      </a:lt1>
      <a:dk2>
        <a:srgbClr val="2E1B30"/>
      </a:dk2>
      <a:lt2>
        <a:srgbClr val="F0F3F2"/>
      </a:lt2>
      <a:accent1>
        <a:srgbClr val="E7295E"/>
      </a:accent1>
      <a:accent2>
        <a:srgbClr val="D5179B"/>
      </a:accent2>
      <a:accent3>
        <a:srgbClr val="D129E7"/>
      </a:accent3>
      <a:accent4>
        <a:srgbClr val="7117D5"/>
      </a:accent4>
      <a:accent5>
        <a:srgbClr val="372DE7"/>
      </a:accent5>
      <a:accent6>
        <a:srgbClr val="175CD5"/>
      </a:accent6>
      <a:hlink>
        <a:srgbClr val="349C7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BAA0E05408C41AFD83E85F8A90581" ma:contentTypeVersion="5" ma:contentTypeDescription="Create a new document." ma:contentTypeScope="" ma:versionID="4f878d83e88d9151ad78d775728eff12">
  <xsd:schema xmlns:xsd="http://www.w3.org/2001/XMLSchema" xmlns:xs="http://www.w3.org/2001/XMLSchema" xmlns:p="http://schemas.microsoft.com/office/2006/metadata/properties" xmlns:ns3="66017ecb-d5b0-428a-9809-72b5e847fc65" xmlns:ns4="404a6618-0093-48b9-a982-22196d5b61b7" targetNamespace="http://schemas.microsoft.com/office/2006/metadata/properties" ma:root="true" ma:fieldsID="267c7177bf31e2dbabd3441709642675" ns3:_="" ns4:_="">
    <xsd:import namespace="66017ecb-d5b0-428a-9809-72b5e847fc65"/>
    <xsd:import namespace="404a6618-0093-48b9-a982-22196d5b61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17ecb-d5b0-428a-9809-72b5e847fc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a6618-0093-48b9-a982-22196d5b6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A1E6A-7D9B-43E2-99E1-8AE85BD2EEB6}">
  <ds:schemaRefs>
    <ds:schemaRef ds:uri="66017ecb-d5b0-428a-9809-72b5e847fc65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04a6618-0093-48b9-a982-22196d5b61b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F86D5D-2251-4924-A716-9B8A23811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96756-C95F-48BC-98D1-FD4BE1BA7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17ecb-d5b0-428a-9809-72b5e847fc65"/>
    <ds:schemaRef ds:uri="404a6618-0093-48b9-a982-22196d5b6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743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</vt:lpstr>
      <vt:lpstr>ChitchatVTI</vt:lpstr>
      <vt:lpstr>ԻՄ ՀԱՅԱՍՏԱՆԸ ՅԱՐՆ  ԵՄ  ՍԻՐՈՒՄ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ԻՄ ՀԱՅԱՍՏԱՆԸ ՅԱՐՆ  ԵՄ  ՍԻՐՈՒՄ</dc:title>
  <dc:creator>Դանիելյան  Գայանե Դավիթի</dc:creator>
  <cp:lastModifiedBy>Դանիելյան  Գայանե Դավիթի</cp:lastModifiedBy>
  <cp:revision>16</cp:revision>
  <dcterms:created xsi:type="dcterms:W3CDTF">2023-05-12T07:55:18Z</dcterms:created>
  <dcterms:modified xsi:type="dcterms:W3CDTF">2023-05-12T14:41:17Z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0x010100901BAA0E05408C41AFD83E85F8A90581</vt:lpwstr>
  </property>
</Properties>
</file>